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6031"/>
            <a:ext cx="2294453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7484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694015"/>
            <a:ext cx="17501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430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Actions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191941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28224" y="24263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613422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8224" y="3333631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8224" y="382404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- only 27% currently subscribed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2191941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451396" y="24263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613422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51396" y="3333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51396" y="382404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grow loyal segment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640133" y="2191941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9874568" y="24263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613422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74568" y="3333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9874568" y="382404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93790" y="5011103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1028224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432584"/>
            <a:ext cx="306110" cy="30611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28224" y="6152793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5" name="Text 18"/>
          <p:cNvSpPr/>
          <p:nvPr/>
        </p:nvSpPr>
        <p:spPr>
          <a:xfrm>
            <a:off x="1028224" y="664321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 shipping users</a:t>
            </a:r>
            <a:endParaRPr lang="en-US" sz="1750" dirty="0"/>
          </a:p>
        </p:txBody>
      </p:sp>
      <p:sp>
        <p:nvSpPr>
          <p:cNvPr id="26" name="Shape 19"/>
          <p:cNvSpPr/>
          <p:nvPr/>
        </p:nvSpPr>
        <p:spPr>
          <a:xfrm>
            <a:off x="7428548" y="5011103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B88E23"/>
            </a:solidFill>
            <a:prstDash val="solid"/>
          </a:ln>
        </p:spPr>
      </p:sp>
      <p:sp>
        <p:nvSpPr>
          <p:cNvPr id="27" name="Shape 20"/>
          <p:cNvSpPr/>
          <p:nvPr/>
        </p:nvSpPr>
        <p:spPr>
          <a:xfrm>
            <a:off x="7662982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432584"/>
            <a:ext cx="306110" cy="30611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662982" y="6152793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30" name="Text 22"/>
          <p:cNvSpPr/>
          <p:nvPr/>
        </p:nvSpPr>
        <p:spPr>
          <a:xfrm>
            <a:off x="7662982" y="664321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items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925116"/>
            <a:ext cx="2234922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1047512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993100"/>
            <a:ext cx="16905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442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26043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8" name="Text 4"/>
          <p:cNvSpPr/>
          <p:nvPr/>
        </p:nvSpPr>
        <p:spPr>
          <a:xfrm>
            <a:off x="6280190" y="363616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80190" y="412658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893493" y="26043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11" name="Text 7"/>
          <p:cNvSpPr/>
          <p:nvPr/>
        </p:nvSpPr>
        <p:spPr>
          <a:xfrm>
            <a:off x="8893493" y="363616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893493" y="412658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506795" y="26043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</a:t>
            </a:r>
            <a:endParaRPr lang="en-US" sz="5850" dirty="0"/>
          </a:p>
        </p:txBody>
      </p:sp>
      <p:sp>
        <p:nvSpPr>
          <p:cNvPr id="14" name="Text 10"/>
          <p:cNvSpPr/>
          <p:nvPr/>
        </p:nvSpPr>
        <p:spPr>
          <a:xfrm>
            <a:off x="11506795" y="363616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1506795" y="412658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8893493" y="541936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</a:t>
            </a:r>
            <a:endParaRPr lang="en-US" sz="5850" dirty="0"/>
          </a:p>
        </p:txBody>
      </p:sp>
      <p:sp>
        <p:nvSpPr>
          <p:cNvPr id="17" name="Text 13"/>
          <p:cNvSpPr/>
          <p:nvPr/>
        </p:nvSpPr>
        <p:spPr>
          <a:xfrm>
            <a:off x="8893493" y="645116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8893493" y="6941582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Items tracked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76613"/>
            <a:ext cx="2101096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60662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552218"/>
            <a:ext cx="15415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08823"/>
            <a:ext cx="8343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12807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07753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412807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407753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412807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 by category median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29526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55218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29526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40179" y="345877"/>
            <a:ext cx="913209" cy="236220"/>
          </a:xfrm>
          <a:prstGeom prst="roundRect">
            <a:avLst>
              <a:gd name="adj" fmla="val 17878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15546" y="413742"/>
            <a:ext cx="100489" cy="1004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66279" y="383500"/>
            <a:ext cx="611743" cy="160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METRICS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3340179" y="632341"/>
            <a:ext cx="4037290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Demographics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4477941" y="2171581"/>
            <a:ext cx="1545908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2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77" y="1386126"/>
            <a:ext cx="1885355" cy="18853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465439" y="3428405"/>
            <a:ext cx="1571149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Customers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340179" y="3750469"/>
            <a:ext cx="3821668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2,652 shoppers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4477941" y="5019675"/>
            <a:ext cx="1545908" cy="314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32%</a:t>
            </a:r>
            <a:endParaRPr lang="en-US" sz="2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277" y="4234220"/>
            <a:ext cx="1885355" cy="18853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465439" y="6276499"/>
            <a:ext cx="1571149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Female Customers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3340179" y="6598563"/>
            <a:ext cx="3821668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1,248 shoppers</a:t>
            </a:r>
            <a:endParaRPr lang="en-US" sz="950" dirty="0"/>
          </a:p>
        </p:txBody>
      </p:sp>
      <p:sp>
        <p:nvSpPr>
          <p:cNvPr id="14" name="Text 9"/>
          <p:cNvSpPr/>
          <p:nvPr/>
        </p:nvSpPr>
        <p:spPr>
          <a:xfrm>
            <a:off x="3340179" y="6940987"/>
            <a:ext cx="3821668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Age: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44 years (range 18-70)</a:t>
            </a:r>
            <a:endParaRPr lang="en-US" sz="950" dirty="0"/>
          </a:p>
        </p:txBody>
      </p:sp>
      <p:sp>
        <p:nvSpPr>
          <p:cNvPr id="15" name="Text 10"/>
          <p:cNvSpPr/>
          <p:nvPr/>
        </p:nvSpPr>
        <p:spPr>
          <a:xfrm>
            <a:off x="3340179" y="7255193"/>
            <a:ext cx="3821668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$59.76</a:t>
            </a:r>
            <a:endParaRPr lang="en-US" sz="950" dirty="0"/>
          </a:p>
        </p:txBody>
      </p:sp>
      <p:sp>
        <p:nvSpPr>
          <p:cNvPr id="16" name="Text 11"/>
          <p:cNvSpPr/>
          <p:nvPr/>
        </p:nvSpPr>
        <p:spPr>
          <a:xfrm>
            <a:off x="3340179" y="7569398"/>
            <a:ext cx="3821668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Rating: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3.75 stars</a:t>
            </a:r>
            <a:endParaRPr lang="en-US" sz="9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934" y="1354812"/>
            <a:ext cx="3821668" cy="38216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76582" y="447318"/>
            <a:ext cx="1242536" cy="320635"/>
          </a:xfrm>
          <a:prstGeom prst="roundRect">
            <a:avLst>
              <a:gd name="adj" fmla="val 17027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81595" y="542687"/>
            <a:ext cx="129897" cy="1298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76381" y="503634"/>
            <a:ext cx="83772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INSIGHTS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2176582" y="832842"/>
            <a:ext cx="4062055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Analysis</a:t>
            </a:r>
            <a:endParaRPr lang="en-US" sz="3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582" y="1584365"/>
            <a:ext cx="10277118" cy="57551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76582" y="7522250"/>
            <a:ext cx="1027711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68% of total revenue despite representing similar proportion of customer base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6883" y="485894"/>
            <a:ext cx="4866084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726883" y="1479709"/>
            <a:ext cx="340554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1726883" y="2103477"/>
            <a:ext cx="88344" cy="88344"/>
          </a:xfrm>
          <a:prstGeom prst="roundRect">
            <a:avLst>
              <a:gd name="adj" fmla="val 517522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1991916" y="2009656"/>
            <a:ext cx="220872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991916" y="2462332"/>
            <a:ext cx="626840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3.86 average rating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1726883" y="3192185"/>
            <a:ext cx="88344" cy="88344"/>
          </a:xfrm>
          <a:prstGeom prst="roundRect">
            <a:avLst>
              <a:gd name="adj" fmla="val 517522"/>
            </a:avLst>
          </a:prstGeom>
          <a:solidFill>
            <a:srgbClr val="B88E23"/>
          </a:solidFill>
          <a:ln/>
        </p:spPr>
      </p:sp>
      <p:sp>
        <p:nvSpPr>
          <p:cNvPr id="8" name="Text 6"/>
          <p:cNvSpPr/>
          <p:nvPr/>
        </p:nvSpPr>
        <p:spPr>
          <a:xfrm>
            <a:off x="1991916" y="3098363"/>
            <a:ext cx="220872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991916" y="3551039"/>
            <a:ext cx="626840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3.84 average rating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1726883" y="4280892"/>
            <a:ext cx="88344" cy="88344"/>
          </a:xfrm>
          <a:prstGeom prst="roundRect">
            <a:avLst>
              <a:gd name="adj" fmla="val 517522"/>
            </a:avLst>
          </a:prstGeom>
          <a:solidFill>
            <a:srgbClr val="B88E23"/>
          </a:solidFill>
          <a:ln/>
        </p:spPr>
      </p:sp>
      <p:sp>
        <p:nvSpPr>
          <p:cNvPr id="11" name="Text 9"/>
          <p:cNvSpPr/>
          <p:nvPr/>
        </p:nvSpPr>
        <p:spPr>
          <a:xfrm>
            <a:off x="1991916" y="4187071"/>
            <a:ext cx="220872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991916" y="4639747"/>
            <a:ext cx="626840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3.82 average rating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726883" y="5369600"/>
            <a:ext cx="88344" cy="88344"/>
          </a:xfrm>
          <a:prstGeom prst="roundRect">
            <a:avLst>
              <a:gd name="adj" fmla="val 517522"/>
            </a:avLst>
          </a:prstGeom>
          <a:solidFill>
            <a:srgbClr val="B88E23"/>
          </a:solidFill>
          <a:ln/>
        </p:spPr>
      </p:sp>
      <p:sp>
        <p:nvSpPr>
          <p:cNvPr id="14" name="Text 12"/>
          <p:cNvSpPr/>
          <p:nvPr/>
        </p:nvSpPr>
        <p:spPr>
          <a:xfrm>
            <a:off x="1991916" y="5275778"/>
            <a:ext cx="220872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991916" y="5728454"/>
            <a:ext cx="626840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3.80 average rating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1726883" y="6458307"/>
            <a:ext cx="88344" cy="88344"/>
          </a:xfrm>
          <a:prstGeom prst="roundRect">
            <a:avLst>
              <a:gd name="adj" fmla="val 517522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1991916" y="6364486"/>
            <a:ext cx="220872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Skirt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991916" y="6817162"/>
            <a:ext cx="6268403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3.78 average rating</a:t>
            </a:r>
            <a:endParaRPr lang="en-US" sz="13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8944" y="1501735"/>
            <a:ext cx="4211955" cy="4211955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698944" y="5912406"/>
            <a:ext cx="265056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Leaders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8698944" y="6420326"/>
            <a:ext cx="4211955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leads with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highlight>
                  <a:srgbClr val="B88E23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50% discount rate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8698944" y="6861929"/>
            <a:ext cx="4211955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Sneakers: 49.66%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8698944" y="7303532"/>
            <a:ext cx="4211955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Coat: 49.07%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49298"/>
            <a:ext cx="1872972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17169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17283"/>
            <a:ext cx="13286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66267"/>
            <a:ext cx="5854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1743789" y="4221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711898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10889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80% of customer base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615208"/>
            <a:ext cx="4564975" cy="4564975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727853"/>
            <a:ext cx="339328" cy="3393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37790" y="29952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937790" y="348567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9937790" y="398466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18% of customer base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615208"/>
            <a:ext cx="4564975" cy="4564975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344228"/>
            <a:ext cx="339328" cy="3393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937790" y="54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9937790" y="593824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9937790" y="643723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2% of customer base</a:t>
            </a:r>
            <a:endParaRPr lang="en-US" sz="17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615208"/>
            <a:ext cx="4564975" cy="4564975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6111478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2444" y="427792"/>
            <a:ext cx="4564618" cy="484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444" y="1222177"/>
            <a:ext cx="9805511" cy="54910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2444" y="7026950"/>
            <a:ext cx="4713684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drive highest revenue despite relatively balanced distribution across age groups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511891" y="7026950"/>
            <a:ext cx="471368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$60.48 avg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1891" y="7414379"/>
            <a:ext cx="471368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 Shipping: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$58.46 avg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669018"/>
            <a:ext cx="1371124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1791414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1737003"/>
            <a:ext cx="82677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2185988"/>
            <a:ext cx="6441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6280190" y="3234928"/>
            <a:ext cx="3664744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37484" y="349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Filtering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37484" y="3982641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status, gender, category, shipping type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3234928"/>
            <a:ext cx="3664863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29042" y="349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429042" y="3982641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and sales by category, age group analysis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192554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37484" y="5449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537484" y="594026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3.9K customers, $59.76 avg purchase, 3.75 rating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2026-01-16T17:52:16Z</dcterms:created>
  <dcterms:modified xsi:type="dcterms:W3CDTF">2026-01-16T17:52:16Z</dcterms:modified>
</cp:coreProperties>
</file>